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80" r:id="rId5"/>
    <p:sldId id="283" r:id="rId6"/>
    <p:sldId id="284" r:id="rId7"/>
    <p:sldId id="269" r:id="rId8"/>
    <p:sldId id="271" r:id="rId9"/>
    <p:sldId id="294" r:id="rId10"/>
    <p:sldId id="295" r:id="rId11"/>
    <p:sldId id="296" r:id="rId12"/>
    <p:sldId id="297" r:id="rId13"/>
    <p:sldId id="273" r:id="rId14"/>
    <p:sldId id="270" r:id="rId15"/>
    <p:sldId id="282" r:id="rId16"/>
    <p:sldId id="291" r:id="rId17"/>
    <p:sldId id="281" r:id="rId18"/>
    <p:sldId id="275" r:id="rId19"/>
    <p:sldId id="287" r:id="rId20"/>
    <p:sldId id="276" r:id="rId21"/>
    <p:sldId id="267" r:id="rId22"/>
    <p:sldId id="292" r:id="rId23"/>
    <p:sldId id="277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60" d="100"/>
          <a:sy n="60" d="100"/>
        </p:scale>
        <p:origin x="-1668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layout/>
      <c:txPr>
        <a:bodyPr/>
        <a:lstStyle/>
        <a:p>
          <a:pPr>
            <a:defRPr sz="1600"/>
          </a:pPr>
          <a:endParaRPr lang="pt-PT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9270902266898005E-2"/>
          <c:y val="0.38258924684044293"/>
          <c:w val="0.81876651386560917"/>
          <c:h val="0.52032056498226475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Pergunta nº 1</c:v>
                </c:pt>
              </c:strCache>
            </c:strRef>
          </c:tx>
          <c:explosion val="9"/>
          <c:dPt>
            <c:idx val="0"/>
            <c:explosion val="16"/>
          </c:dPt>
          <c:dLbls>
            <c:dLbl>
              <c:idx val="2"/>
              <c:layout>
                <c:manualLayout>
                  <c:x val="4.602317849457039E-2"/>
                  <c:y val="8.9812182704337204E-2"/>
                </c:manualLayout>
              </c:layout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Folha1!$A$2:$A$5</c:f>
              <c:strCache>
                <c:ptCount val="4"/>
                <c:pt idx="0">
                  <c:v>Resposta A</c:v>
                </c:pt>
                <c:pt idx="1">
                  <c:v>Resposta B</c:v>
                </c:pt>
                <c:pt idx="2">
                  <c:v>Resposta C</c:v>
                </c:pt>
                <c:pt idx="3">
                  <c:v>Não sei</c:v>
                </c:pt>
              </c:strCache>
            </c:strRef>
          </c:cat>
          <c:val>
            <c:numRef>
              <c:f>Folha1!$B$2:$B$5</c:f>
              <c:numCache>
                <c:formatCode>0%</c:formatCode>
                <c:ptCount val="4"/>
                <c:pt idx="0">
                  <c:v>0.60000000000000064</c:v>
                </c:pt>
                <c:pt idx="1">
                  <c:v>0.32000000000000139</c:v>
                </c:pt>
                <c:pt idx="2">
                  <c:v>8.0000000000000224E-2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4.1921268007258455E-2"/>
          <c:y val="0.18578378678645396"/>
          <c:w val="0.72189563478454488"/>
          <c:h val="9.1977392902290761E-2"/>
        </c:manualLayout>
      </c:layout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layout/>
      <c:txPr>
        <a:bodyPr/>
        <a:lstStyle/>
        <a:p>
          <a:pPr>
            <a:defRPr sz="1600"/>
          </a:pPr>
          <a:endParaRPr lang="pt-PT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069796819600434"/>
          <c:y val="0.32379735584935032"/>
          <c:w val="0.82556739771979359"/>
          <c:h val="0.58971406558691331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Pergunta nº2</c:v>
                </c:pt>
              </c:strCache>
            </c:strRef>
          </c:tx>
          <c:explosion val="25"/>
          <c:dPt>
            <c:idx val="2"/>
            <c:explosion val="14"/>
          </c:dPt>
          <c:dLbls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Folha1!$A$2:$A$5</c:f>
              <c:strCache>
                <c:ptCount val="4"/>
                <c:pt idx="0">
                  <c:v>Resposta A</c:v>
                </c:pt>
                <c:pt idx="1">
                  <c:v>Resposta B</c:v>
                </c:pt>
                <c:pt idx="2">
                  <c:v>Resposta C</c:v>
                </c:pt>
                <c:pt idx="3">
                  <c:v>Não sei</c:v>
                </c:pt>
              </c:strCache>
            </c:strRef>
          </c:cat>
          <c:val>
            <c:numRef>
              <c:f>Folha1!$B$2:$B$5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0.16</c:v>
                </c:pt>
                <c:pt idx="2">
                  <c:v>0.52</c:v>
                </c:pt>
                <c:pt idx="3">
                  <c:v>4.0000000000000022E-2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737550092222E-2"/>
          <c:y val="0.33912485893909688"/>
          <c:w val="0.82325982770498063"/>
          <c:h val="0.59209074878540757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Pergunta nº3</c:v>
                </c:pt>
              </c:strCache>
            </c:strRef>
          </c:tx>
          <c:explosion val="11"/>
          <c:dPt>
            <c:idx val="1"/>
            <c:explosion val="31"/>
          </c:dPt>
          <c:dLbls>
            <c:dLbl>
              <c:idx val="2"/>
              <c:layout>
                <c:manualLayout>
                  <c:x val="6.6137210367979579E-2"/>
                  <c:y val="7.135069980749377E-2"/>
                </c:manualLayout>
              </c:layout>
              <c:showPercent val="1"/>
            </c:dLbl>
            <c:dLbl>
              <c:idx val="3"/>
              <c:layout>
                <c:manualLayout>
                  <c:x val="3.3548387838328669E-2"/>
                  <c:y val="7.106406787043743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Folha1!$A$2:$A$5</c:f>
              <c:strCache>
                <c:ptCount val="4"/>
                <c:pt idx="0">
                  <c:v>Resposta A</c:v>
                </c:pt>
                <c:pt idx="1">
                  <c:v>Resposta B</c:v>
                </c:pt>
                <c:pt idx="2">
                  <c:v>Resposta C</c:v>
                </c:pt>
                <c:pt idx="3">
                  <c:v>Não sei</c:v>
                </c:pt>
              </c:strCache>
            </c:strRef>
          </c:cat>
          <c:val>
            <c:numRef>
              <c:f>Folha1!$B$2:$B$5</c:f>
              <c:numCache>
                <c:formatCode>0%</c:formatCode>
                <c:ptCount val="4"/>
                <c:pt idx="0">
                  <c:v>0.12000000000000002</c:v>
                </c:pt>
                <c:pt idx="1">
                  <c:v>0.76000000000000256</c:v>
                </c:pt>
                <c:pt idx="2">
                  <c:v>8.0000000000000043E-2</c:v>
                </c:pt>
                <c:pt idx="3">
                  <c:v>4.0000000000000022E-2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"/>
          <c:y val="0.16054427024927656"/>
          <c:w val="0.9737349696187606"/>
          <c:h val="0.23451115645291032"/>
        </c:manualLayout>
      </c:layout>
      <c:txPr>
        <a:bodyPr/>
        <a:lstStyle/>
        <a:p>
          <a:pPr>
            <a:defRPr sz="1600"/>
          </a:pPr>
          <a:endParaRPr lang="pt-PT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layout/>
    </c:title>
    <c:view3D>
      <c:rotX val="30"/>
      <c:perspective val="30"/>
    </c:view3D>
    <c:plotArea>
      <c:layout/>
      <c:pie3DChart>
        <c:varyColors val="1"/>
        <c:ser>
          <c:idx val="1"/>
          <c:order val="1"/>
          <c:tx>
            <c:strRef>
              <c:f>Folha1!$B$1</c:f>
              <c:strCache>
                <c:ptCount val="1"/>
                <c:pt idx="0">
                  <c:v>Pergunta nº4</c:v>
                </c:pt>
              </c:strCache>
            </c:strRef>
          </c:tx>
          <c:explosion val="11"/>
          <c:dLbls>
            <c:dLbl>
              <c:idx val="1"/>
              <c:spPr/>
              <c:txPr>
                <a:bodyPr/>
                <a:lstStyle/>
                <a:p>
                  <a:pPr>
                    <a:defRPr sz="1400"/>
                  </a:pPr>
                  <a:endParaRPr lang="pt-PT"/>
                </a:p>
              </c:txPr>
            </c:dLbl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Folha1!$A$2:$A$5</c:f>
              <c:strCache>
                <c:ptCount val="4"/>
                <c:pt idx="0">
                  <c:v>Resposta A</c:v>
                </c:pt>
                <c:pt idx="1">
                  <c:v>Resposta B</c:v>
                </c:pt>
                <c:pt idx="2">
                  <c:v>Resposta C</c:v>
                </c:pt>
                <c:pt idx="3">
                  <c:v>Não sei</c:v>
                </c:pt>
              </c:strCache>
            </c:strRef>
          </c:cat>
          <c:val>
            <c:numRef>
              <c:f>Folha1!$B$2:$B$5</c:f>
              <c:numCache>
                <c:formatCode>0%</c:formatCode>
                <c:ptCount val="4"/>
                <c:pt idx="0">
                  <c:v>0.4</c:v>
                </c:pt>
                <c:pt idx="1">
                  <c:v>0.44</c:v>
                </c:pt>
                <c:pt idx="2">
                  <c:v>0.12000000000000002</c:v>
                </c:pt>
                <c:pt idx="3">
                  <c:v>4.0000000000000022E-2</c:v>
                </c:pt>
              </c:numCache>
            </c:numRef>
          </c:val>
        </c:ser>
        <c:ser>
          <c:idx val="0"/>
          <c:order val="0"/>
          <c:tx>
            <c:strRef>
              <c:f>Folha1!$B$1</c:f>
              <c:strCache>
                <c:ptCount val="1"/>
                <c:pt idx="0">
                  <c:v>Pergunta nº4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Folha1!$A$2:$A$5</c:f>
              <c:strCache>
                <c:ptCount val="4"/>
                <c:pt idx="0">
                  <c:v>Resposta A</c:v>
                </c:pt>
                <c:pt idx="1">
                  <c:v>Resposta B</c:v>
                </c:pt>
                <c:pt idx="2">
                  <c:v>Resposta C</c:v>
                </c:pt>
                <c:pt idx="3">
                  <c:v>Não sei</c:v>
                </c:pt>
              </c:strCache>
            </c:strRef>
          </c:cat>
          <c:val>
            <c:numRef>
              <c:f>Folha1!$B$2:$B$5</c:f>
              <c:numCache>
                <c:formatCode>0%</c:formatCode>
                <c:ptCount val="4"/>
                <c:pt idx="0">
                  <c:v>0.4</c:v>
                </c:pt>
                <c:pt idx="1">
                  <c:v>0.44</c:v>
                </c:pt>
                <c:pt idx="2">
                  <c:v>0.12000000000000002</c:v>
                </c:pt>
                <c:pt idx="3">
                  <c:v>4.0000000000000022E-2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4.1808785335441911E-2"/>
          <c:y val="0.17239213976293438"/>
          <c:w val="0.85803128156162212"/>
          <c:h val="7.9983296543471458E-2"/>
        </c:manualLayout>
      </c:layout>
      <c:txPr>
        <a:bodyPr/>
        <a:lstStyle/>
        <a:p>
          <a:pPr>
            <a:defRPr sz="1600"/>
          </a:pPr>
          <a:endParaRPr lang="pt-PT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0455051194696184E-2"/>
          <c:y val="0.29962920786579333"/>
          <c:w val="0.88628911631870344"/>
          <c:h val="0.60793911787579324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Pergunta nº5</c:v>
                </c:pt>
              </c:strCache>
            </c:strRef>
          </c:tx>
          <c:explosion val="36"/>
          <c:dPt>
            <c:idx val="0"/>
            <c:explosion val="13"/>
          </c:dPt>
          <c:dLbls>
            <c:dLbl>
              <c:idx val="1"/>
              <c:layout>
                <c:manualLayout>
                  <c:x val="3.8583758997960092E-3"/>
                  <c:y val="-0.10739445617153671"/>
                </c:manualLayout>
              </c:layout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Folha1!$A$2:$A$5</c:f>
              <c:strCache>
                <c:ptCount val="4"/>
                <c:pt idx="0">
                  <c:v>Resposta A</c:v>
                </c:pt>
                <c:pt idx="1">
                  <c:v>Resposta B</c:v>
                </c:pt>
                <c:pt idx="2">
                  <c:v>Resposta C</c:v>
                </c:pt>
                <c:pt idx="3">
                  <c:v>Não sei</c:v>
                </c:pt>
              </c:strCache>
            </c:strRef>
          </c:cat>
          <c:val>
            <c:numRef>
              <c:f>Folha1!$B$2:$B$5</c:f>
              <c:numCache>
                <c:formatCode>0%</c:formatCode>
                <c:ptCount val="4"/>
                <c:pt idx="0">
                  <c:v>0.72000000000000064</c:v>
                </c:pt>
                <c:pt idx="1">
                  <c:v>4.0000000000000022E-2</c:v>
                </c:pt>
                <c:pt idx="2">
                  <c:v>0.24000000000000021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2"/>
        <c:txPr>
          <a:bodyPr/>
          <a:lstStyle/>
          <a:p>
            <a:pPr>
              <a:defRPr sz="1600"/>
            </a:pPr>
            <a:endParaRPr lang="pt-PT"/>
          </a:p>
        </c:txPr>
      </c:legendEntry>
      <c:legendEntry>
        <c:idx val="3"/>
        <c:delete val="1"/>
      </c:legendEntry>
      <c:layout/>
      <c:txPr>
        <a:bodyPr/>
        <a:lstStyle/>
        <a:p>
          <a:pPr>
            <a:defRPr sz="1600"/>
          </a:pPr>
          <a:endParaRPr lang="pt-PT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6DDF-1968-4749-A549-CB44B9890064}" type="datetimeFigureOut">
              <a:rPr lang="pt-PT" smtClean="0"/>
              <a:pPr/>
              <a:t>12-06-2011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4F18-0EC9-48C1-A85B-12EA4E9FB8A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biggest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querercomer.webnode.com/" TargetMode="External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querercomer.webnode.pt/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www.papaspantry.org/images/WierdFood.jpg"/>
          <p:cNvPicPr>
            <a:picLocks noChangeAspect="1" noChangeArrowheads="1"/>
          </p:cNvPicPr>
          <p:nvPr/>
        </p:nvPicPr>
        <p:blipFill>
          <a:blip r:embed="rId2" cstate="print"/>
          <a:srcRect l="6593" t="11275" r="5339" b="142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903515" y="5661248"/>
            <a:ext cx="32404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200" dirty="0">
                <a:solidFill>
                  <a:schemeClr val="bg1"/>
                </a:solidFill>
                <a:latin typeface="Maiandra GD" pitchFamily="34" charset="0"/>
              </a:rPr>
              <a:t>Querer &amp; Comer</a:t>
            </a:r>
          </a:p>
          <a:p>
            <a:r>
              <a:rPr lang="pt-PT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prazer!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652120" y="221739"/>
            <a:ext cx="3267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Inquéritos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grpSp>
        <p:nvGrpSpPr>
          <p:cNvPr id="3" name="Grupo 11"/>
          <p:cNvGrpSpPr/>
          <p:nvPr/>
        </p:nvGrpSpPr>
        <p:grpSpPr>
          <a:xfrm>
            <a:off x="-324544" y="404664"/>
            <a:ext cx="5832648" cy="5184576"/>
            <a:chOff x="-756592" y="260648"/>
            <a:chExt cx="5832648" cy="5184576"/>
          </a:xfrm>
        </p:grpSpPr>
        <p:graphicFrame>
          <p:nvGraphicFramePr>
            <p:cNvPr id="5" name="Gráfico 4"/>
            <p:cNvGraphicFramePr/>
            <p:nvPr/>
          </p:nvGraphicFramePr>
          <p:xfrm>
            <a:off x="-756592" y="2132856"/>
            <a:ext cx="5832648" cy="3312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CaixaDeTexto 5"/>
            <p:cNvSpPr txBox="1"/>
            <p:nvPr/>
          </p:nvSpPr>
          <p:spPr>
            <a:xfrm>
              <a:off x="-180528" y="260648"/>
              <a:ext cx="453650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pt-PT" dirty="0" smtClean="0"/>
                <a:t>1 - Quais são os 4 sabores perceptíveis?</a:t>
              </a:r>
            </a:p>
            <a:p>
              <a:pPr lvl="0">
                <a:lnSpc>
                  <a:spcPct val="150000"/>
                </a:lnSpc>
              </a:pPr>
              <a:r>
                <a:rPr lang="pt-PT" dirty="0" smtClean="0"/>
                <a:t>a) Azedo, Doce, Salgado, Amargo</a:t>
              </a:r>
            </a:p>
            <a:p>
              <a:pPr lvl="0">
                <a:lnSpc>
                  <a:spcPct val="150000"/>
                </a:lnSpc>
              </a:pPr>
              <a:r>
                <a:rPr lang="pt-PT" dirty="0" smtClean="0"/>
                <a:t>b) Doce, Saboroso, Ácido, Salgado</a:t>
              </a:r>
            </a:p>
            <a:p>
              <a:pPr lvl="0">
                <a:lnSpc>
                  <a:spcPct val="150000"/>
                </a:lnSpc>
              </a:pPr>
              <a:r>
                <a:rPr lang="pt-PT" dirty="0" smtClean="0"/>
                <a:t>c) Doce, Saboroso, Azedo, Salgado</a:t>
              </a:r>
            </a:p>
            <a:p>
              <a:r>
                <a:rPr lang="pt-PT" dirty="0" smtClean="0"/>
                <a:t> </a:t>
              </a:r>
            </a:p>
          </p:txBody>
        </p:sp>
      </p:grpSp>
      <p:grpSp>
        <p:nvGrpSpPr>
          <p:cNvPr id="4" name="Grupo 12"/>
          <p:cNvGrpSpPr/>
          <p:nvPr/>
        </p:nvGrpSpPr>
        <p:grpSpPr>
          <a:xfrm>
            <a:off x="3923928" y="1484784"/>
            <a:ext cx="5436096" cy="4979586"/>
            <a:chOff x="4139952" y="1568981"/>
            <a:chExt cx="5436096" cy="4979586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4860032" y="1568981"/>
              <a:ext cx="4176464" cy="171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2 - Onde actuam no Homem os sabores?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a) Cérebro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b) Células Nervosas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c) Células Neuroepiteliais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aphicFrame>
          <p:nvGraphicFramePr>
            <p:cNvPr id="11" name="Gráfico 10"/>
            <p:cNvGraphicFramePr/>
            <p:nvPr/>
          </p:nvGraphicFramePr>
          <p:xfrm>
            <a:off x="4139952" y="3441189"/>
            <a:ext cx="5436096" cy="31073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652120" y="221739"/>
            <a:ext cx="3267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Inquéritos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0" y="2780928"/>
          <a:ext cx="46805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o 6"/>
          <p:cNvGrpSpPr/>
          <p:nvPr/>
        </p:nvGrpSpPr>
        <p:grpSpPr>
          <a:xfrm>
            <a:off x="4716016" y="1484784"/>
            <a:ext cx="4788252" cy="4743470"/>
            <a:chOff x="4716016" y="1484784"/>
            <a:chExt cx="4788252" cy="4743470"/>
          </a:xfrm>
        </p:grpSpPr>
        <p:graphicFrame>
          <p:nvGraphicFramePr>
            <p:cNvPr id="5" name="Gráfico 4"/>
            <p:cNvGraphicFramePr/>
            <p:nvPr/>
          </p:nvGraphicFramePr>
          <p:xfrm>
            <a:off x="4716016" y="3356992"/>
            <a:ext cx="4788252" cy="2871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361" name="Rectangle 1"/>
            <p:cNvSpPr>
              <a:spLocks noChangeArrowheads="1"/>
            </p:cNvSpPr>
            <p:nvPr/>
          </p:nvSpPr>
          <p:spPr bwMode="auto">
            <a:xfrm>
              <a:off x="5436096" y="1484784"/>
              <a:ext cx="3275856" cy="170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4 - O paladar actua no: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a) Córtex Sensorial Primário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b) Córtex </a:t>
              </a:r>
              <a:r>
                <a:rPr kumimoji="0" lang="pt-PT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Somatossensorial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c) Córtex Pré-frontal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106072"/>
            <a:ext cx="4824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dirty="0" smtClean="0"/>
              <a:t>A </a:t>
            </a:r>
            <a:r>
              <a:rPr lang="pt-PT" dirty="0"/>
              <a:t>– Estimulação dos receptores gustativos</a:t>
            </a:r>
          </a:p>
          <a:p>
            <a:r>
              <a:rPr lang="pt-PT" dirty="0"/>
              <a:t>B – O sabor é identificado</a:t>
            </a:r>
          </a:p>
          <a:p>
            <a:r>
              <a:rPr lang="pt-PT" dirty="0"/>
              <a:t>C – No cérebro, o paladar começa na sensação, na forma de impulsos eléctricos</a:t>
            </a:r>
          </a:p>
          <a:p>
            <a:r>
              <a:rPr lang="pt-PT" dirty="0"/>
              <a:t>D – Substância introduzida</a:t>
            </a:r>
          </a:p>
          <a:p>
            <a:r>
              <a:rPr lang="pt-PT" dirty="0"/>
              <a:t>E – A sensação é comunicada ao </a:t>
            </a:r>
            <a:r>
              <a:rPr lang="pt-PT" dirty="0" smtClean="0"/>
              <a:t>cérebro</a:t>
            </a:r>
          </a:p>
          <a:p>
            <a:endParaRPr lang="pt-PT" dirty="0"/>
          </a:p>
          <a:p>
            <a:pPr lvl="0"/>
            <a:r>
              <a:rPr lang="pt-PT" dirty="0" smtClean="0"/>
              <a:t>a) A</a:t>
            </a:r>
            <a:r>
              <a:rPr lang="pt-PT" dirty="0"/>
              <a:t>, D, E, C, B</a:t>
            </a:r>
          </a:p>
          <a:p>
            <a:pPr lvl="0"/>
            <a:r>
              <a:rPr lang="pt-PT" dirty="0" smtClean="0"/>
              <a:t>b) D</a:t>
            </a:r>
            <a:r>
              <a:rPr lang="pt-PT" dirty="0"/>
              <a:t>, A, E, C, B</a:t>
            </a:r>
          </a:p>
          <a:p>
            <a:pPr lvl="0"/>
            <a:r>
              <a:rPr lang="pt-PT" dirty="0" smtClean="0"/>
              <a:t>c) D</a:t>
            </a:r>
            <a:r>
              <a:rPr lang="pt-PT" dirty="0"/>
              <a:t>, C, E, A, B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652120" y="221739"/>
            <a:ext cx="3267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Inquéritos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grpSp>
        <p:nvGrpSpPr>
          <p:cNvPr id="3" name="Grupo 8"/>
          <p:cNvGrpSpPr/>
          <p:nvPr/>
        </p:nvGrpSpPr>
        <p:grpSpPr>
          <a:xfrm>
            <a:off x="539552" y="692696"/>
            <a:ext cx="4860032" cy="5667149"/>
            <a:chOff x="0" y="550768"/>
            <a:chExt cx="4997919" cy="5003017"/>
          </a:xfrm>
        </p:grpSpPr>
        <p:graphicFrame>
          <p:nvGraphicFramePr>
            <p:cNvPr id="7" name="Gráfico 6"/>
            <p:cNvGraphicFramePr/>
            <p:nvPr/>
          </p:nvGraphicFramePr>
          <p:xfrm>
            <a:off x="0" y="2629593"/>
            <a:ext cx="4997919" cy="29241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8913" name="Rectangle 1"/>
            <p:cNvSpPr>
              <a:spLocks noChangeArrowheads="1"/>
            </p:cNvSpPr>
            <p:nvPr/>
          </p:nvSpPr>
          <p:spPr bwMode="auto">
            <a:xfrm>
              <a:off x="179512" y="550768"/>
              <a:ext cx="4263548" cy="1877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5 -</a:t>
              </a:r>
              <a:r>
                <a:rPr kumimoji="0" lang="pt-PT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 </a:t>
              </a: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Qual dos sentidos está relacionado </a:t>
              </a:r>
              <a:r>
                <a:rPr lang="pt-PT" dirty="0" smtClean="0">
                  <a:ea typeface="Calibri" pitchFamily="34" charset="0"/>
                  <a:cs typeface="Calibri" pitchFamily="34" charset="0"/>
                </a:rPr>
                <a:t>intimamente </a:t>
              </a: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com o paladar?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a) Olfacto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b) Visão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t-P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Calibri" pitchFamily="34" charset="0"/>
                </a:rPr>
                <a:t>c) Tacto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nfleto blog.jpg"/>
          <p:cNvPicPr>
            <a:picLocks noChangeAspect="1"/>
          </p:cNvPicPr>
          <p:nvPr/>
        </p:nvPicPr>
        <p:blipFill>
          <a:blip r:embed="rId2" cstate="print"/>
          <a:srcRect l="2732" t="2551" r="2999" b="2797"/>
          <a:stretch>
            <a:fillRect/>
          </a:stretch>
        </p:blipFill>
        <p:spPr>
          <a:xfrm rot="20395961">
            <a:off x="814984" y="940316"/>
            <a:ext cx="3822256" cy="5426656"/>
          </a:xfrm>
          <a:prstGeom prst="rect">
            <a:avLst/>
          </a:prstGeom>
        </p:spPr>
      </p:pic>
      <p:sp>
        <p:nvSpPr>
          <p:cNvPr id="2" name="Rectângulo 1"/>
          <p:cNvSpPr/>
          <p:nvPr/>
        </p:nvSpPr>
        <p:spPr>
          <a:xfrm>
            <a:off x="188786" y="5805264"/>
            <a:ext cx="2727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Cartazes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3" name="Imagem 2" descr="inq.jpg"/>
          <p:cNvPicPr>
            <a:picLocks noChangeAspect="1"/>
          </p:cNvPicPr>
          <p:nvPr/>
        </p:nvPicPr>
        <p:blipFill>
          <a:blip r:embed="rId3" cstate="print"/>
          <a:srcRect l="3265" t="2958" r="3576" b="2243"/>
          <a:stretch>
            <a:fillRect/>
          </a:stretch>
        </p:blipFill>
        <p:spPr>
          <a:xfrm rot="394769">
            <a:off x="4903003" y="591682"/>
            <a:ext cx="3712483" cy="536775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300192" y="5838363"/>
            <a:ext cx="26077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Cérebro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5" name="Imagem 4" descr="cere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79"/>
            <a:ext cx="3384376" cy="3065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m 5" descr="A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3096344" cy="232225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1" name="Picture 3" descr="C:\Users\Rita\Desktop\Foto-0001gjg.jpg"/>
          <p:cNvPicPr>
            <a:picLocks noChangeAspect="1" noChangeArrowheads="1"/>
          </p:cNvPicPr>
          <p:nvPr/>
        </p:nvPicPr>
        <p:blipFill>
          <a:blip r:embed="rId4" cstate="print"/>
          <a:srcRect l="16828" t="7875" r="22629" b="23613"/>
          <a:stretch>
            <a:fillRect/>
          </a:stretch>
        </p:blipFill>
        <p:spPr bwMode="auto">
          <a:xfrm rot="20687038">
            <a:off x="3245927" y="580640"/>
            <a:ext cx="2750190" cy="2334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89" name="Picture 1" descr="C:\Users\Rita\Desktop\Foto-0011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3275856" cy="245689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Users\Rita\Desktop\Foto-0002amg.jpg"/>
          <p:cNvPicPr>
            <a:picLocks noChangeAspect="1" noChangeArrowheads="1"/>
          </p:cNvPicPr>
          <p:nvPr/>
        </p:nvPicPr>
        <p:blipFill>
          <a:blip r:embed="rId6" cstate="print"/>
          <a:srcRect l="10429" t="12500" r="12500" b="3538"/>
          <a:stretch>
            <a:fillRect/>
          </a:stretch>
        </p:blipFill>
        <p:spPr bwMode="auto">
          <a:xfrm>
            <a:off x="5580112" y="188640"/>
            <a:ext cx="3271513" cy="267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Rita\Desktop\Foto-0004gdgd.jpg"/>
          <p:cNvPicPr>
            <a:picLocks noChangeAspect="1" noChangeArrowheads="1"/>
          </p:cNvPicPr>
          <p:nvPr/>
        </p:nvPicPr>
        <p:blipFill>
          <a:blip r:embed="rId7" cstate="print"/>
          <a:srcRect l="10631" t="12899" r="11407" b="12101"/>
          <a:stretch>
            <a:fillRect/>
          </a:stretch>
        </p:blipFill>
        <p:spPr bwMode="auto">
          <a:xfrm>
            <a:off x="2411760" y="1628800"/>
            <a:ext cx="4464496" cy="3221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G:\Foto-0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628800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1520" y="5805264"/>
            <a:ext cx="2955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Panfletos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3" name="Imagem 2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3263081" cy="329530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Imagem 5" descr="panfleto45454.jpg"/>
          <p:cNvPicPr>
            <a:picLocks noChangeAspect="1"/>
          </p:cNvPicPr>
          <p:nvPr/>
        </p:nvPicPr>
        <p:blipFill>
          <a:blip r:embed="rId3" cstate="print"/>
          <a:srcRect l="4345" t="3074" r="4389" b="3057"/>
          <a:stretch>
            <a:fillRect/>
          </a:stretch>
        </p:blipFill>
        <p:spPr>
          <a:xfrm>
            <a:off x="323528" y="548679"/>
            <a:ext cx="3096344" cy="4608513"/>
          </a:xfrm>
          <a:prstGeom prst="rect">
            <a:avLst/>
          </a:prstGeom>
        </p:spPr>
      </p:pic>
      <p:pic>
        <p:nvPicPr>
          <p:cNvPr id="7" name="Imagem 6" descr="pnfleto32.jpg"/>
          <p:cNvPicPr>
            <a:picLocks noChangeAspect="1"/>
          </p:cNvPicPr>
          <p:nvPr/>
        </p:nvPicPr>
        <p:blipFill>
          <a:blip r:embed="rId4" cstate="print"/>
          <a:srcRect l="4990" t="1754" r="2694" b="1774"/>
          <a:stretch>
            <a:fillRect/>
          </a:stretch>
        </p:blipFill>
        <p:spPr>
          <a:xfrm>
            <a:off x="6156176" y="2564904"/>
            <a:ext cx="2664296" cy="396044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95536" y="332656"/>
            <a:ext cx="2137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Razões?</a:t>
            </a:r>
            <a:endParaRPr lang="pt-PT" sz="40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6300192" y="5877272"/>
            <a:ext cx="2411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Dúvidas?</a:t>
            </a:r>
            <a:endParaRPr lang="pt-PT" sz="40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6" name="bigges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6125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1520" y="260648"/>
            <a:ext cx="55226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Bíblia dos sabores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4098" name="Picture 2" descr="G:\Foto-0007.jpg"/>
          <p:cNvPicPr>
            <a:picLocks noChangeAspect="1" noChangeArrowheads="1"/>
          </p:cNvPicPr>
          <p:nvPr/>
        </p:nvPicPr>
        <p:blipFill>
          <a:blip r:embed="rId2" cstate="print"/>
          <a:srcRect l="13435" r="13730"/>
          <a:stretch>
            <a:fillRect/>
          </a:stretch>
        </p:blipFill>
        <p:spPr bwMode="auto">
          <a:xfrm rot="5400000">
            <a:off x="2055597" y="1192875"/>
            <a:ext cx="510481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em Títu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12776"/>
            <a:ext cx="3024336" cy="2217846"/>
          </a:xfrm>
          <a:prstGeom prst="rect">
            <a:avLst/>
          </a:prstGeom>
        </p:spPr>
      </p:pic>
      <p:sp>
        <p:nvSpPr>
          <p:cNvPr id="2" name="Rectângulo 1">
            <a:hlinkClick r:id="rId3"/>
          </p:cNvPr>
          <p:cNvSpPr/>
          <p:nvPr/>
        </p:nvSpPr>
        <p:spPr>
          <a:xfrm>
            <a:off x="251520" y="260648"/>
            <a:ext cx="1508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Blog</a:t>
            </a:r>
          </a:p>
        </p:txBody>
      </p:sp>
      <p:pic>
        <p:nvPicPr>
          <p:cNvPr id="6" name="Imagem 5" descr="homer_carnav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013176"/>
            <a:ext cx="8172400" cy="122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Sem títu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2484784" cy="21653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m 7" descr="homer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 t="5263"/>
          <a:stretch>
            <a:fillRect/>
          </a:stretch>
        </p:blipFill>
        <p:spPr>
          <a:xfrm rot="20133124">
            <a:off x="528379" y="1981974"/>
            <a:ext cx="219573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1.bp.blogspot.com/-xhjIr4WcCBo/TZT9GznfAQI/AAAAAAAABdI/GkloE4a0Q38/s1600/%257BD41B8823-E6A9-4F7F-940A-04CD16EACD1B%257D_HomerUsinaINT.jpg"/>
          <p:cNvPicPr>
            <a:picLocks noChangeAspect="1" noChangeArrowheads="1"/>
          </p:cNvPicPr>
          <p:nvPr/>
        </p:nvPicPr>
        <p:blipFill>
          <a:blip r:embed="rId2" cstate="print">
            <a:lum bright="57000" contrast="-66000"/>
          </a:blip>
          <a:srcRect l="13901" r="20234" b="6258"/>
          <a:stretch>
            <a:fillRect/>
          </a:stretch>
        </p:blipFill>
        <p:spPr bwMode="auto">
          <a:xfrm>
            <a:off x="2411760" y="332656"/>
            <a:ext cx="6516216" cy="619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ângulo 2"/>
          <p:cNvSpPr/>
          <p:nvPr/>
        </p:nvSpPr>
        <p:spPr>
          <a:xfrm rot="16200000">
            <a:off x="5483680" y="3021378"/>
            <a:ext cx="56323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Divisão de Tarefas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1340768"/>
          <a:ext cx="4176464" cy="4791708"/>
        </p:xfrm>
        <a:graphic>
          <a:graphicData uri="http://schemas.openxmlformats.org/drawingml/2006/table">
            <a:tbl>
              <a:tblPr/>
              <a:tblGrid>
                <a:gridCol w="2134896"/>
                <a:gridCol w="653302"/>
                <a:gridCol w="746631"/>
                <a:gridCol w="641635"/>
              </a:tblGrid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Inês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Patrícia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Entrevista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Dossier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Inquéritos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Tratamento dos inquéritos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Cartazes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Panfletos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Cérebro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Bíblia dos Sabores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Vídeo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Point Final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Pesquisa 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Blog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6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827584" y="332656"/>
            <a:ext cx="52693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cap="none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Escolha do tema 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134076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Originalidade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Aptidões e gostos profissionais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Cultura Geral</a:t>
            </a:r>
          </a:p>
        </p:txBody>
      </p:sp>
      <p:pic>
        <p:nvPicPr>
          <p:cNvPr id="2054" name="Picture 6" descr="http://3.bp.blogspot.com/_muXAr8ZgLhA/R9ZwebctKZI/AAAAAAAAAXg/QfHKCfONJI4/s400/homer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980" y="620689"/>
            <a:ext cx="1763420" cy="2197408"/>
          </a:xfrm>
          <a:prstGeom prst="rect">
            <a:avLst/>
          </a:prstGeom>
          <a:noFill/>
        </p:spPr>
      </p:pic>
      <p:sp>
        <p:nvSpPr>
          <p:cNvPr id="12" name="Rectângulo 11"/>
          <p:cNvSpPr/>
          <p:nvPr/>
        </p:nvSpPr>
        <p:spPr>
          <a:xfrm>
            <a:off x="5652120" y="3284984"/>
            <a:ext cx="30556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cap="none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Logótipo 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13" name="Picture 2" descr="F:\Nova pasta\Digitalizar0002.jpg"/>
          <p:cNvPicPr>
            <a:picLocks noChangeAspect="1" noChangeArrowheads="1"/>
          </p:cNvPicPr>
          <p:nvPr/>
        </p:nvPicPr>
        <p:blipFill>
          <a:blip r:embed="rId3" cstate="print"/>
          <a:srcRect t="11844" r="17358" b="2306"/>
          <a:stretch>
            <a:fillRect/>
          </a:stretch>
        </p:blipFill>
        <p:spPr bwMode="auto">
          <a:xfrm>
            <a:off x="467545" y="3356528"/>
            <a:ext cx="2232248" cy="29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ta para a direita 13"/>
          <p:cNvSpPr/>
          <p:nvPr/>
        </p:nvSpPr>
        <p:spPr>
          <a:xfrm>
            <a:off x="2771800" y="4941168"/>
            <a:ext cx="864096" cy="50405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Imagem 15" descr="logotipo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356992"/>
            <a:ext cx="131749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54556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4664"/>
            <a:ext cx="1924050" cy="3067050"/>
          </a:xfrm>
          <a:prstGeom prst="rect">
            <a:avLst/>
          </a:prstGeom>
        </p:spPr>
      </p:pic>
      <p:sp>
        <p:nvSpPr>
          <p:cNvPr id="2" name="Rectângulo 1"/>
          <p:cNvSpPr/>
          <p:nvPr/>
        </p:nvSpPr>
        <p:spPr>
          <a:xfrm>
            <a:off x="6444208" y="3140968"/>
            <a:ext cx="2114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Custos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27584" y="692696"/>
          <a:ext cx="4902274" cy="4237634"/>
        </p:xfrm>
        <a:graphic>
          <a:graphicData uri="http://schemas.openxmlformats.org/drawingml/2006/table">
            <a:tbl>
              <a:tblPr/>
              <a:tblGrid>
                <a:gridCol w="2694817"/>
                <a:gridCol w="2207457"/>
              </a:tblGrid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Separadores e</a:t>
                      </a:r>
                      <a:r>
                        <a:rPr lang="pt-PT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forro interior do dossier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7.50€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Fimo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para os pendentes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Inquéritos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2.10€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”Esponja” de forro do Homer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9.48€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Rede</a:t>
                      </a:r>
                      <a:r>
                        <a:rPr lang="pt-PT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arame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3.92€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Cartazes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5.60€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Tinta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5.60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Gesso e velas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5.00€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Leggins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2.00€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3968" y="5661248"/>
          <a:ext cx="1905000" cy="3810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953735"/>
                          </a:solidFill>
                          <a:latin typeface="Maiandra GD"/>
                        </a:rPr>
                        <a:t>TOTAL </a:t>
                      </a:r>
                      <a:r>
                        <a:rPr lang="pt-PT" sz="1800" b="0" i="0" u="none" strike="noStrike" dirty="0" smtClean="0">
                          <a:solidFill>
                            <a:srgbClr val="953735"/>
                          </a:solidFill>
                          <a:latin typeface="Maiandra GD"/>
                        </a:rPr>
                        <a:t>= 52.2€</a:t>
                      </a:r>
                      <a:endParaRPr lang="pt-PT" sz="1800" b="0" i="0" u="none" strike="noStrike" dirty="0">
                        <a:solidFill>
                          <a:srgbClr val="953735"/>
                        </a:solidFill>
                        <a:latin typeface="Maiandra G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691680" y="5805264"/>
            <a:ext cx="61750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cap="none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Ambiente </a:t>
            </a:r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de</a:t>
            </a:r>
            <a:r>
              <a:rPr lang="pt-PT" sz="4800" b="1" cap="none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 Grupo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78019" y="581779"/>
            <a:ext cx="34018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Actividade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628800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Passar cada papel branco por cima de uma vela até que tome um tom castanho;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Juntar os pedaços e montar a mensagem.</a:t>
            </a:r>
            <a:endParaRPr lang="pt-PT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6064" y="5714092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i="1" dirty="0" smtClean="0">
                <a:latin typeface="Maiandra GD" pitchFamily="34" charset="0"/>
              </a:rPr>
              <a:t>“Que o teu alimento seja o teu medicamento” - Hipócrates</a:t>
            </a:r>
            <a:endParaRPr lang="pt-PT" sz="2400" i="1" dirty="0">
              <a:latin typeface="Maiandra GD" pitchFamily="34" charset="0"/>
            </a:endParaRPr>
          </a:p>
        </p:txBody>
      </p:sp>
      <p:pic>
        <p:nvPicPr>
          <p:cNvPr id="3074" name="Picture 2" descr="http://1.bp.blogspot.com/_3o3yqXg67P4/ShwnRUjF9rI/AAAAAAAAAQo/qTcdRw3NiGU/s400/Sem+t%C3%AD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2995533" cy="1872208"/>
          </a:xfrm>
          <a:prstGeom prst="rect">
            <a:avLst/>
          </a:prstGeom>
          <a:noFill/>
        </p:spPr>
      </p:pic>
      <p:sp>
        <p:nvSpPr>
          <p:cNvPr id="6" name="Mais 5"/>
          <p:cNvSpPr/>
          <p:nvPr/>
        </p:nvSpPr>
        <p:spPr>
          <a:xfrm>
            <a:off x="4716016" y="3573016"/>
            <a:ext cx="936104" cy="1152128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6" name="Picture 4" descr="http://www.clipartsdahora.com.br/cliparts_imagens/17Casa/vela_dese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1224137" cy="171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1520" y="6012577"/>
            <a:ext cx="1941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32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Grupo D</a:t>
            </a:r>
            <a:endParaRPr lang="pt-PT" sz="32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3" name="Imagem 2" descr="DSC08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12505">
            <a:off x="5436096" y="1124744"/>
            <a:ext cx="2394266" cy="3192355"/>
          </a:xfrm>
          <a:prstGeom prst="rect">
            <a:avLst/>
          </a:prstGeom>
          <a:ln w="381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ângulo 4"/>
          <p:cNvSpPr/>
          <p:nvPr/>
        </p:nvSpPr>
        <p:spPr>
          <a:xfrm>
            <a:off x="3203849" y="4653136"/>
            <a:ext cx="34203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Obrigada!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1026" name="Picture 2" descr="G:\Foto-0004.jpg"/>
          <p:cNvPicPr>
            <a:picLocks noChangeAspect="1" noChangeArrowheads="1"/>
          </p:cNvPicPr>
          <p:nvPr/>
        </p:nvPicPr>
        <p:blipFill>
          <a:blip r:embed="rId3" cstate="print"/>
          <a:srcRect r="12034"/>
          <a:stretch>
            <a:fillRect/>
          </a:stretch>
        </p:blipFill>
        <p:spPr bwMode="auto">
          <a:xfrm rot="4545265">
            <a:off x="796980" y="1491670"/>
            <a:ext cx="3130240" cy="2668845"/>
          </a:xfrm>
          <a:prstGeom prst="rect">
            <a:avLst/>
          </a:prstGeom>
          <a:ln w="381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 descr="DSC08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2339">
            <a:off x="3143705" y="981961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873872" y="77723"/>
            <a:ext cx="3642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cap="none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Actividades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620688"/>
            <a:ext cx="65527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Entrevista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Chocoterapia e Aromaterapia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Pendentes vs Clips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Homer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Inquéritos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Cartazes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Cérebro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Bíblia dos Sabores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Panfletos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Vídeo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Blog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Preparação da apresentação final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Dossier</a:t>
            </a:r>
          </a:p>
        </p:txBody>
      </p:sp>
      <p:pic>
        <p:nvPicPr>
          <p:cNvPr id="5122" name="Picture 2" descr="http://blog.usaseopros.com/wp-content/uploads/2009/08/homer-simpson-asleep-at-wor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3449">
            <a:off x="5006098" y="1564575"/>
            <a:ext cx="3528392" cy="3681290"/>
          </a:xfrm>
          <a:prstGeom prst="roundRect">
            <a:avLst>
              <a:gd name="adj" fmla="val 11350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4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4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2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4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4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74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B3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797625" y="1157843"/>
            <a:ext cx="31983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Entrevista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5" name="Imagem 4" descr="Luemi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Luem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7" y="908720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913245" y="5301208"/>
            <a:ext cx="3874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4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Chocoterapia</a:t>
            </a:r>
            <a:endParaRPr lang="pt-PT" sz="44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16386" name="Picture 2" descr="http://1.bp.blogspot.com/_mpkFujxMIwI/TBtYqn6xiLI/AAAAAAAAANg/qk_EFdgsKLc/s1600/choco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328592" cy="28575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23528" y="2941201"/>
            <a:ext cx="8676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Combate o envelhecimento; a flacidez; o stress e a celulite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Além dos benefícios para o corpo, esta técnica induz a produção de endorfinas, que aumentam a actividade de serotonina, um neurotransmissor que favorece o bom humor. </a:t>
            </a:r>
          </a:p>
          <a:p>
            <a:endParaRPr lang="pt-PT" dirty="0"/>
          </a:p>
        </p:txBody>
      </p:sp>
      <p:pic>
        <p:nvPicPr>
          <p:cNvPr id="16388" name="Picture 4" descr="http://3.bp.blogspot.com/_H9eeT-3XSSU/TGJ3R0mXa8I/AAAAAAAABJw/PY3yiVbl084/s400/gettyRF_is_cocoa_industry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25279"/>
            <a:ext cx="2881915" cy="174002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1.bp.blogspot.com/-6HoIpzzBP0o/TWqB4y75mFI/AAAAAAAADIM/1wXu2arepXg/s1600/aroma.jpg"/>
          <p:cNvPicPr>
            <a:picLocks noChangeAspect="1" noChangeArrowheads="1"/>
          </p:cNvPicPr>
          <p:nvPr/>
        </p:nvPicPr>
        <p:blipFill>
          <a:blip r:embed="rId2" cstate="print"/>
          <a:srcRect b="23682"/>
          <a:stretch>
            <a:fillRect/>
          </a:stretch>
        </p:blipFill>
        <p:spPr bwMode="auto">
          <a:xfrm>
            <a:off x="0" y="4625752"/>
            <a:ext cx="91440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ângulo 1"/>
          <p:cNvSpPr/>
          <p:nvPr/>
        </p:nvSpPr>
        <p:spPr>
          <a:xfrm>
            <a:off x="2483768" y="5539879"/>
            <a:ext cx="40291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400" b="1" spc="50" dirty="0" smtClean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  <a:alpha val="49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Aromaterapia</a:t>
            </a:r>
            <a:endParaRPr lang="pt-PT" sz="4400" b="1" cap="none" spc="50" dirty="0">
              <a:ln w="38100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  <a:alpha val="49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32770" name="Picture 2" descr="http://www.blogmulher.com/wp-content/uploads/beneficios-aromatera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2880320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http://www.origem-ancestral.com/images/oleos%20aromatera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980728"/>
            <a:ext cx="1875656" cy="2305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3563888" y="1340768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Técnica milenar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Medicina alternativa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Grécia, Roma e Egipto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dirty="0" smtClean="0"/>
              <a:t> </a:t>
            </a:r>
            <a:r>
              <a:rPr lang="pt-PT" sz="2000" dirty="0" err="1" smtClean="0"/>
              <a:t>Embalsamento</a:t>
            </a:r>
            <a:endParaRPr lang="pt-PT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6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059832" y="1412776"/>
            <a:ext cx="5690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Pendentes vs Clips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3" name="Imagem 2" descr="C:\Users\Rita\Desktop\AP\Querer &amp; Comer\imagens\DSC084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06389">
            <a:off x="252831" y="1603126"/>
            <a:ext cx="25922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upo 7"/>
          <p:cNvGrpSpPr/>
          <p:nvPr/>
        </p:nvGrpSpPr>
        <p:grpSpPr>
          <a:xfrm>
            <a:off x="3943648" y="3197585"/>
            <a:ext cx="3844012" cy="2638834"/>
            <a:chOff x="3943648" y="3197585"/>
            <a:chExt cx="3844012" cy="2638834"/>
          </a:xfrm>
        </p:grpSpPr>
        <p:pic>
          <p:nvPicPr>
            <p:cNvPr id="1027" name="Picture 3" descr="C:\Users\Rita\Desktop\miguel\Foto0375.jpg"/>
            <p:cNvPicPr>
              <a:picLocks noChangeAspect="1" noChangeArrowheads="1"/>
            </p:cNvPicPr>
            <p:nvPr/>
          </p:nvPicPr>
          <p:blipFill>
            <a:blip r:embed="rId3" cstate="print"/>
            <a:srcRect l="14764" t="9843" r="29528" b="23622"/>
            <a:stretch>
              <a:fillRect/>
            </a:stretch>
          </p:blipFill>
          <p:spPr bwMode="auto">
            <a:xfrm rot="2629558">
              <a:off x="5902271" y="3702550"/>
              <a:ext cx="1885389" cy="1688879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pic>
          <p:nvPicPr>
            <p:cNvPr id="1028" name="Picture 4" descr="C:\Users\Rita\Desktop\miguel\Foto0376.jpg"/>
            <p:cNvPicPr>
              <a:picLocks noChangeAspect="1" noChangeArrowheads="1"/>
            </p:cNvPicPr>
            <p:nvPr/>
          </p:nvPicPr>
          <p:blipFill>
            <a:blip r:embed="rId4" cstate="print"/>
            <a:srcRect l="14764" t="25591" r="14764"/>
            <a:stretch>
              <a:fillRect/>
            </a:stretch>
          </p:blipFill>
          <p:spPr bwMode="auto">
            <a:xfrm rot="4232844">
              <a:off x="3669063" y="3472170"/>
              <a:ext cx="2638834" cy="2089663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1520" y="260648"/>
            <a:ext cx="23070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spc="50" dirty="0" smtClean="0">
                <a:ln w="381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iandra GD" pitchFamily="34" charset="0"/>
              </a:rPr>
              <a:t>Homer</a:t>
            </a:r>
            <a:endParaRPr lang="pt-PT" sz="4800" b="1" cap="none" spc="50" dirty="0">
              <a:ln w="381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aiandra GD" pitchFamily="34" charset="0"/>
            </a:endParaRPr>
          </a:p>
        </p:txBody>
      </p:sp>
      <p:pic>
        <p:nvPicPr>
          <p:cNvPr id="3" name="Imagem 2" descr="DSC08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89040"/>
            <a:ext cx="3611894" cy="270892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4" name="Imagem 3" descr="DSC08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2463738" cy="328498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5" name="Imagem 4" descr="DSC08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836712"/>
            <a:ext cx="2736304" cy="364840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6" name="Imagem 5" descr="DSC08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276872"/>
            <a:ext cx="2859782" cy="3813043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7" name="Imagem 6" descr="DSC082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556792"/>
            <a:ext cx="3618402" cy="4824536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9" name="Imagem 8" descr="Foto-00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1" y="2231486"/>
            <a:ext cx="5112568" cy="3834426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0" name="Imagem 9" descr="Foto-00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581636"/>
            <a:ext cx="3960440" cy="297033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1" name="Imagem 10" descr="Foto-00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260648"/>
            <a:ext cx="4091947" cy="306896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2" name="Imagem 11" descr="Foto-0029.jpg"/>
          <p:cNvPicPr>
            <a:picLocks noChangeAspect="1"/>
          </p:cNvPicPr>
          <p:nvPr/>
        </p:nvPicPr>
        <p:blipFill>
          <a:blip r:embed="rId10" cstate="print"/>
          <a:srcRect l="20863" r="9051"/>
          <a:stretch>
            <a:fillRect/>
          </a:stretch>
        </p:blipFill>
        <p:spPr>
          <a:xfrm>
            <a:off x="4644008" y="1412776"/>
            <a:ext cx="3672408" cy="392986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2050" name="Picture 2" descr="G:\Foto-000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153524">
            <a:off x="2619345" y="1716514"/>
            <a:ext cx="4886385" cy="366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quete_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27867"/>
            <a:ext cx="9577064" cy="698586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459</Words>
  <Application>Microsoft Office PowerPoint</Application>
  <PresentationFormat>Apresentação no Ecrã (4:3)</PresentationFormat>
  <Paragraphs>183</Paragraphs>
  <Slides>23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Rita</dc:creator>
  <cp:lastModifiedBy>Rita</cp:lastModifiedBy>
  <cp:revision>165</cp:revision>
  <dcterms:created xsi:type="dcterms:W3CDTF">2011-03-15T11:01:55Z</dcterms:created>
  <dcterms:modified xsi:type="dcterms:W3CDTF">2011-06-12T09:45:29Z</dcterms:modified>
</cp:coreProperties>
</file>